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Montserrat Classic Bold" charset="1" panose="00000800000000000000"/>
      <p:regular r:id="rId14"/>
    </p:embeddedFont>
    <p:embeddedFont>
      <p:font typeface="Montserrat Classic" charset="1" panose="00000500000000000000"/>
      <p:regular r:id="rId15"/>
    </p:embeddedFont>
    <p:embeddedFont>
      <p:font typeface="Open Sans Bold" charset="1" panose="000000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jpe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jpeg" Type="http://schemas.openxmlformats.org/officeDocument/2006/relationships/image"/><Relationship Id="rId5" Target="../media/image17.jpeg" Type="http://schemas.openxmlformats.org/officeDocument/2006/relationships/image"/><Relationship Id="rId6" Target="../media/image18.jpeg" Type="http://schemas.openxmlformats.org/officeDocument/2006/relationships/image"/><Relationship Id="rId7" Target="../media/image1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100000">
            <a:off x="14324902" y="1469072"/>
            <a:ext cx="4879847" cy="15755995"/>
          </a:xfrm>
          <a:custGeom>
            <a:avLst/>
            <a:gdLst/>
            <a:ahLst/>
            <a:cxnLst/>
            <a:rect r="r" b="b" t="t" l="l"/>
            <a:pathLst>
              <a:path h="15755995" w="4879847">
                <a:moveTo>
                  <a:pt x="0" y="0"/>
                </a:moveTo>
                <a:lnTo>
                  <a:pt x="4879847" y="0"/>
                </a:lnTo>
                <a:lnTo>
                  <a:pt x="4879847" y="15755996"/>
                </a:lnTo>
                <a:lnTo>
                  <a:pt x="0" y="15755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5794" t="-40822" r="0" b="-52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8992690" y="1539949"/>
            <a:ext cx="9336114" cy="9336114"/>
          </a:xfrm>
          <a:custGeom>
            <a:avLst/>
            <a:gdLst/>
            <a:ahLst/>
            <a:cxnLst/>
            <a:rect r="r" b="b" t="t" l="l"/>
            <a:pathLst>
              <a:path h="9336114" w="9336114">
                <a:moveTo>
                  <a:pt x="0" y="0"/>
                </a:moveTo>
                <a:lnTo>
                  <a:pt x="9336113" y="0"/>
                </a:lnTo>
                <a:lnTo>
                  <a:pt x="9336113" y="9336114"/>
                </a:lnTo>
                <a:lnTo>
                  <a:pt x="0" y="93361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2700000">
            <a:off x="521329" y="-3317944"/>
            <a:ext cx="2336254" cy="7543272"/>
          </a:xfrm>
          <a:custGeom>
            <a:avLst/>
            <a:gdLst/>
            <a:ahLst/>
            <a:cxnLst/>
            <a:rect r="r" b="b" t="t" l="l"/>
            <a:pathLst>
              <a:path h="7543272" w="2336254">
                <a:moveTo>
                  <a:pt x="0" y="0"/>
                </a:moveTo>
                <a:lnTo>
                  <a:pt x="2336254" y="0"/>
                </a:lnTo>
                <a:lnTo>
                  <a:pt x="2336254" y="7543273"/>
                </a:lnTo>
                <a:lnTo>
                  <a:pt x="0" y="7543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5794" t="-40822" r="0" b="-5299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-434583" y="-789204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1689456" y="7077412"/>
            <a:ext cx="6353940" cy="820123"/>
            <a:chOff x="0" y="0"/>
            <a:chExt cx="1480103" cy="1910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80103" cy="191042"/>
            </a:xfrm>
            <a:custGeom>
              <a:avLst/>
              <a:gdLst/>
              <a:ahLst/>
              <a:cxnLst/>
              <a:rect r="r" b="b" t="t" l="l"/>
              <a:pathLst>
                <a:path h="191042" w="1480103">
                  <a:moveTo>
                    <a:pt x="95521" y="0"/>
                  </a:moveTo>
                  <a:lnTo>
                    <a:pt x="1384582" y="0"/>
                  </a:lnTo>
                  <a:cubicBezTo>
                    <a:pt x="1437337" y="0"/>
                    <a:pt x="1480103" y="42766"/>
                    <a:pt x="1480103" y="95521"/>
                  </a:cubicBezTo>
                  <a:lnTo>
                    <a:pt x="1480103" y="95521"/>
                  </a:lnTo>
                  <a:cubicBezTo>
                    <a:pt x="1480103" y="120854"/>
                    <a:pt x="1470039" y="145151"/>
                    <a:pt x="1452126" y="163064"/>
                  </a:cubicBezTo>
                  <a:cubicBezTo>
                    <a:pt x="1434212" y="180978"/>
                    <a:pt x="1409916" y="191042"/>
                    <a:pt x="1384582" y="191042"/>
                  </a:cubicBezTo>
                  <a:lnTo>
                    <a:pt x="95521" y="191042"/>
                  </a:lnTo>
                  <a:cubicBezTo>
                    <a:pt x="70187" y="191042"/>
                    <a:pt x="45891" y="180978"/>
                    <a:pt x="27977" y="163064"/>
                  </a:cubicBezTo>
                  <a:cubicBezTo>
                    <a:pt x="10064" y="145151"/>
                    <a:pt x="0" y="120854"/>
                    <a:pt x="0" y="95521"/>
                  </a:cubicBezTo>
                  <a:lnTo>
                    <a:pt x="0" y="95521"/>
                  </a:lnTo>
                  <a:cubicBezTo>
                    <a:pt x="0" y="70187"/>
                    <a:pt x="10064" y="45891"/>
                    <a:pt x="27977" y="27977"/>
                  </a:cubicBezTo>
                  <a:cubicBezTo>
                    <a:pt x="45891" y="10064"/>
                    <a:pt x="70187" y="0"/>
                    <a:pt x="95521" y="0"/>
                  </a:cubicBez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480103" cy="248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00"/>
                </a:lnSpc>
                <a:spcBef>
                  <a:spcPct val="0"/>
                </a:spcBef>
              </a:pPr>
              <a:r>
                <a:rPr lang="en-US" b="true" sz="2500" spc="112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CSE 4502 Operating Systems Lab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89456" y="2474646"/>
            <a:ext cx="1338764" cy="1159704"/>
            <a:chOff x="0" y="0"/>
            <a:chExt cx="1785018" cy="154627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85018" cy="1546272"/>
            </a:xfrm>
            <a:custGeom>
              <a:avLst/>
              <a:gdLst/>
              <a:ahLst/>
              <a:cxnLst/>
              <a:rect r="r" b="b" t="t" l="l"/>
              <a:pathLst>
                <a:path h="1546272" w="1785018">
                  <a:moveTo>
                    <a:pt x="0" y="0"/>
                  </a:moveTo>
                  <a:lnTo>
                    <a:pt x="1785018" y="0"/>
                  </a:lnTo>
                  <a:lnTo>
                    <a:pt x="1785018" y="1546272"/>
                  </a:lnTo>
                  <a:lnTo>
                    <a:pt x="0" y="15462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1" id="11"/>
            <p:cNvGrpSpPr/>
            <p:nvPr/>
          </p:nvGrpSpPr>
          <p:grpSpPr>
            <a:xfrm rot="0">
              <a:off x="312657" y="274826"/>
              <a:ext cx="1159704" cy="996621"/>
              <a:chOff x="0" y="0"/>
              <a:chExt cx="812800" cy="6985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FFFBFB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114300" y="-19050"/>
                <a:ext cx="5842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</p:grpSp>
      <p:sp>
        <p:nvSpPr>
          <p:cNvPr name="Freeform 14" id="14"/>
          <p:cNvSpPr/>
          <p:nvPr/>
        </p:nvSpPr>
        <p:spPr>
          <a:xfrm flipH="false" flipV="false" rot="0">
            <a:off x="2024033" y="2825062"/>
            <a:ext cx="669610" cy="500533"/>
          </a:xfrm>
          <a:custGeom>
            <a:avLst/>
            <a:gdLst/>
            <a:ahLst/>
            <a:cxnLst/>
            <a:rect r="r" b="b" t="t" l="l"/>
            <a:pathLst>
              <a:path h="500533" w="669610">
                <a:moveTo>
                  <a:pt x="0" y="0"/>
                </a:moveTo>
                <a:lnTo>
                  <a:pt x="669610" y="0"/>
                </a:lnTo>
                <a:lnTo>
                  <a:pt x="669610" y="500534"/>
                </a:lnTo>
                <a:lnTo>
                  <a:pt x="0" y="5005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689456" y="3937108"/>
            <a:ext cx="9716815" cy="168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00"/>
              </a:lnSpc>
            </a:pPr>
            <a:r>
              <a:rPr lang="en-US" sz="11000" spc="396" b="true">
                <a:solidFill>
                  <a:srgbClr val="4DBF3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Pub/Sub IPC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249936" y="2664561"/>
            <a:ext cx="4274572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9"/>
              </a:lnSpc>
            </a:pPr>
            <a:r>
              <a:rPr lang="en-US" sz="4999" spc="194" b="true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Team 11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231041">
            <a:off x="13216914" y="-2949524"/>
            <a:ext cx="3889773" cy="12559257"/>
          </a:xfrm>
          <a:custGeom>
            <a:avLst/>
            <a:gdLst/>
            <a:ahLst/>
            <a:cxnLst/>
            <a:rect r="r" b="b" t="t" l="l"/>
            <a:pathLst>
              <a:path h="12559257" w="3889773">
                <a:moveTo>
                  <a:pt x="0" y="0"/>
                </a:moveTo>
                <a:lnTo>
                  <a:pt x="3889773" y="0"/>
                </a:lnTo>
                <a:lnTo>
                  <a:pt x="3889773" y="12559257"/>
                </a:lnTo>
                <a:lnTo>
                  <a:pt x="0" y="12559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5794" t="-40822" r="0" b="-5299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2468074">
            <a:off x="13918097" y="4882637"/>
            <a:ext cx="8739806" cy="5324588"/>
            <a:chOff x="0" y="0"/>
            <a:chExt cx="2301842" cy="14023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01842" cy="1402361"/>
            </a:xfrm>
            <a:custGeom>
              <a:avLst/>
              <a:gdLst/>
              <a:ahLst/>
              <a:cxnLst/>
              <a:rect r="r" b="b" t="t" l="l"/>
              <a:pathLst>
                <a:path h="1402361" w="2301842">
                  <a:moveTo>
                    <a:pt x="0" y="0"/>
                  </a:moveTo>
                  <a:lnTo>
                    <a:pt x="2301842" y="0"/>
                  </a:lnTo>
                  <a:lnTo>
                    <a:pt x="2301842" y="1402361"/>
                  </a:lnTo>
                  <a:lnTo>
                    <a:pt x="0" y="1402361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01842" cy="14404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2468074">
            <a:off x="15432242" y="6369777"/>
            <a:ext cx="4609127" cy="4873542"/>
            <a:chOff x="0" y="0"/>
            <a:chExt cx="1213926" cy="12835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13926" cy="1283567"/>
            </a:xfrm>
            <a:custGeom>
              <a:avLst/>
              <a:gdLst/>
              <a:ahLst/>
              <a:cxnLst/>
              <a:rect r="r" b="b" t="t" l="l"/>
              <a:pathLst>
                <a:path h="1283567" w="1213926">
                  <a:moveTo>
                    <a:pt x="0" y="0"/>
                  </a:moveTo>
                  <a:lnTo>
                    <a:pt x="1213926" y="0"/>
                  </a:lnTo>
                  <a:lnTo>
                    <a:pt x="1213926" y="1283567"/>
                  </a:lnTo>
                  <a:lnTo>
                    <a:pt x="0" y="12835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DBF38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13926" cy="13216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977613" y="0"/>
            <a:ext cx="7310387" cy="8224186"/>
            <a:chOff x="0" y="0"/>
            <a:chExt cx="5370413" cy="604171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4DBF3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37040" t="0" r="-3704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-3688142" y="6845658"/>
            <a:ext cx="6882684" cy="6882684"/>
          </a:xfrm>
          <a:custGeom>
            <a:avLst/>
            <a:gdLst/>
            <a:ahLst/>
            <a:cxnLst/>
            <a:rect r="r" b="b" t="t" l="l"/>
            <a:pathLst>
              <a:path h="6882684" w="6882684">
                <a:moveTo>
                  <a:pt x="0" y="0"/>
                </a:moveTo>
                <a:lnTo>
                  <a:pt x="6882684" y="0"/>
                </a:lnTo>
                <a:lnTo>
                  <a:pt x="6882684" y="6882684"/>
                </a:lnTo>
                <a:lnTo>
                  <a:pt x="0" y="68826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4913508" y="3706592"/>
            <a:ext cx="7255257" cy="5194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69"/>
              </a:lnSpc>
            </a:pPr>
            <a:r>
              <a:rPr lang="en-US" sz="2999" spc="13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Team Information</a:t>
            </a:r>
          </a:p>
          <a:p>
            <a:pPr algn="l">
              <a:lnSpc>
                <a:spcPts val="5969"/>
              </a:lnSpc>
            </a:pPr>
            <a:r>
              <a:rPr lang="en-US" sz="2999" spc="13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Project Overview</a:t>
            </a:r>
          </a:p>
          <a:p>
            <a:pPr algn="l">
              <a:lnSpc>
                <a:spcPts val="5969"/>
              </a:lnSpc>
            </a:pPr>
            <a:r>
              <a:rPr lang="en-US" sz="2999" spc="13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Goal of the Project</a:t>
            </a:r>
          </a:p>
          <a:p>
            <a:pPr algn="l">
              <a:lnSpc>
                <a:spcPts val="5969"/>
              </a:lnSpc>
            </a:pPr>
            <a:r>
              <a:rPr lang="en-US" sz="2999" spc="13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Implementation Plan</a:t>
            </a:r>
          </a:p>
          <a:p>
            <a:pPr algn="l">
              <a:lnSpc>
                <a:spcPts val="5969"/>
              </a:lnSpc>
            </a:pPr>
            <a:r>
              <a:rPr lang="en-US" sz="2999" spc="13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Prominent Functions</a:t>
            </a:r>
          </a:p>
          <a:p>
            <a:pPr algn="l">
              <a:lnSpc>
                <a:spcPts val="5969"/>
              </a:lnSpc>
            </a:pPr>
          </a:p>
          <a:p>
            <a:pPr algn="l" marL="0" indent="0" lvl="0">
              <a:lnSpc>
                <a:spcPts val="596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2672651" y="1788059"/>
            <a:ext cx="7551717" cy="1072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97"/>
              </a:lnSpc>
              <a:spcBef>
                <a:spcPct val="0"/>
              </a:spcBef>
            </a:pPr>
            <a:r>
              <a:rPr lang="en-US" b="true" sz="7080" spc="254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Contents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194542" y="3720880"/>
            <a:ext cx="645670" cy="4442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9"/>
              </a:lnSpc>
            </a:pPr>
            <a:r>
              <a:rPr lang="en-US" b="true" sz="2999" spc="134">
                <a:solidFill>
                  <a:srgbClr val="4DBF3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03</a:t>
            </a:r>
          </a:p>
          <a:p>
            <a:pPr algn="ctr">
              <a:lnSpc>
                <a:spcPts val="5969"/>
              </a:lnSpc>
            </a:pPr>
            <a:r>
              <a:rPr lang="en-US" b="true" sz="2999" spc="134">
                <a:solidFill>
                  <a:srgbClr val="4DBF3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04</a:t>
            </a:r>
          </a:p>
          <a:p>
            <a:pPr algn="ctr">
              <a:lnSpc>
                <a:spcPts val="5969"/>
              </a:lnSpc>
            </a:pPr>
            <a:r>
              <a:rPr lang="en-US" b="true" sz="2999" spc="134">
                <a:solidFill>
                  <a:srgbClr val="4DBF3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05</a:t>
            </a:r>
          </a:p>
          <a:p>
            <a:pPr algn="ctr">
              <a:lnSpc>
                <a:spcPts val="5969"/>
              </a:lnSpc>
            </a:pPr>
            <a:r>
              <a:rPr lang="en-US" b="true" sz="2999" spc="134">
                <a:solidFill>
                  <a:srgbClr val="4DBF3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06</a:t>
            </a:r>
          </a:p>
          <a:p>
            <a:pPr algn="ctr">
              <a:lnSpc>
                <a:spcPts val="5969"/>
              </a:lnSpc>
            </a:pPr>
            <a:r>
              <a:rPr lang="en-US" b="true" sz="2999" spc="134">
                <a:solidFill>
                  <a:srgbClr val="4DBF3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07</a:t>
            </a:r>
          </a:p>
          <a:p>
            <a:pPr algn="ctr" marL="0" indent="0" lvl="0">
              <a:lnSpc>
                <a:spcPts val="5969"/>
              </a:lnSpc>
            </a:pPr>
          </a:p>
        </p:txBody>
      </p:sp>
      <p:sp>
        <p:nvSpPr>
          <p:cNvPr name="AutoShape 16" id="16"/>
          <p:cNvSpPr/>
          <p:nvPr/>
        </p:nvSpPr>
        <p:spPr>
          <a:xfrm flipV="true">
            <a:off x="4339659" y="4030078"/>
            <a:ext cx="0" cy="3295912"/>
          </a:xfrm>
          <a:prstGeom prst="line">
            <a:avLst/>
          </a:prstGeom>
          <a:ln cap="flat" w="38100">
            <a:solidFill>
              <a:srgbClr val="052A4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17636695" y="9497256"/>
            <a:ext cx="651305" cy="595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7"/>
              </a:lnSpc>
              <a:spcBef>
                <a:spcPct val="0"/>
              </a:spcBef>
            </a:pPr>
            <a:r>
              <a:rPr lang="en-US" b="true" sz="3569">
                <a:solidFill>
                  <a:srgbClr val="FFFBF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6983136" y="-2184448"/>
            <a:ext cx="6145089" cy="7288971"/>
            <a:chOff x="0" y="0"/>
            <a:chExt cx="1618460" cy="1919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18460" cy="1919729"/>
            </a:xfrm>
            <a:custGeom>
              <a:avLst/>
              <a:gdLst/>
              <a:ahLst/>
              <a:cxnLst/>
              <a:rect r="r" b="b" t="t" l="l"/>
              <a:pathLst>
                <a:path h="1919729" w="1618460">
                  <a:moveTo>
                    <a:pt x="0" y="0"/>
                  </a:moveTo>
                  <a:lnTo>
                    <a:pt x="1618460" y="0"/>
                  </a:lnTo>
                  <a:lnTo>
                    <a:pt x="1618460" y="1919729"/>
                  </a:lnTo>
                  <a:lnTo>
                    <a:pt x="0" y="1919729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18460" cy="1957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5400000">
            <a:off x="13478359" y="-1321240"/>
            <a:ext cx="9619282" cy="5963955"/>
          </a:xfrm>
          <a:custGeom>
            <a:avLst/>
            <a:gdLst/>
            <a:ahLst/>
            <a:cxnLst/>
            <a:rect r="r" b="b" t="t" l="l"/>
            <a:pathLst>
              <a:path h="5963955" w="9619282">
                <a:moveTo>
                  <a:pt x="0" y="0"/>
                </a:moveTo>
                <a:lnTo>
                  <a:pt x="9619282" y="0"/>
                </a:lnTo>
                <a:lnTo>
                  <a:pt x="9619282" y="5963955"/>
                </a:lnTo>
                <a:lnTo>
                  <a:pt x="0" y="59639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8117627">
            <a:off x="-3639672" y="6799979"/>
            <a:ext cx="4145058" cy="4916643"/>
            <a:chOff x="0" y="0"/>
            <a:chExt cx="1618460" cy="19197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18460" cy="1919729"/>
            </a:xfrm>
            <a:custGeom>
              <a:avLst/>
              <a:gdLst/>
              <a:ahLst/>
              <a:cxnLst/>
              <a:rect r="r" b="b" t="t" l="l"/>
              <a:pathLst>
                <a:path h="1919729" w="1618460">
                  <a:moveTo>
                    <a:pt x="0" y="0"/>
                  </a:moveTo>
                  <a:lnTo>
                    <a:pt x="1618460" y="0"/>
                  </a:lnTo>
                  <a:lnTo>
                    <a:pt x="1618460" y="1919729"/>
                  </a:lnTo>
                  <a:lnTo>
                    <a:pt x="0" y="1919729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618460" cy="1957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5382372">
            <a:off x="-3244256" y="6104392"/>
            <a:ext cx="6488511" cy="4022877"/>
          </a:xfrm>
          <a:custGeom>
            <a:avLst/>
            <a:gdLst/>
            <a:ahLst/>
            <a:cxnLst/>
            <a:rect r="r" b="b" t="t" l="l"/>
            <a:pathLst>
              <a:path h="4022877" w="6488511">
                <a:moveTo>
                  <a:pt x="0" y="0"/>
                </a:moveTo>
                <a:lnTo>
                  <a:pt x="6488512" y="0"/>
                </a:lnTo>
                <a:lnTo>
                  <a:pt x="6488512" y="4022877"/>
                </a:lnTo>
                <a:lnTo>
                  <a:pt x="0" y="4022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0" id="10"/>
          <p:cNvGrpSpPr/>
          <p:nvPr/>
        </p:nvGrpSpPr>
        <p:grpSpPr>
          <a:xfrm rot="0">
            <a:off x="2203516" y="3836473"/>
            <a:ext cx="3376602" cy="3571040"/>
            <a:chOff x="0" y="0"/>
            <a:chExt cx="1478593" cy="156373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78593" cy="1563737"/>
            </a:xfrm>
            <a:custGeom>
              <a:avLst/>
              <a:gdLst/>
              <a:ahLst/>
              <a:cxnLst/>
              <a:rect r="r" b="b" t="t" l="l"/>
              <a:pathLst>
                <a:path h="1563737" w="1478593">
                  <a:moveTo>
                    <a:pt x="0" y="0"/>
                  </a:moveTo>
                  <a:lnTo>
                    <a:pt x="1478593" y="0"/>
                  </a:lnTo>
                  <a:lnTo>
                    <a:pt x="1478593" y="1563737"/>
                  </a:lnTo>
                  <a:lnTo>
                    <a:pt x="0" y="1563737"/>
                  </a:lnTo>
                  <a:close/>
                </a:path>
              </a:pathLst>
            </a:custGeom>
            <a:solidFill>
              <a:srgbClr val="A7B4D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478593" cy="16018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475254" y="4056455"/>
            <a:ext cx="2885680" cy="3157412"/>
          </a:xfrm>
          <a:custGeom>
            <a:avLst/>
            <a:gdLst/>
            <a:ahLst/>
            <a:cxnLst/>
            <a:rect r="r" b="b" t="t" l="l"/>
            <a:pathLst>
              <a:path h="3157412" w="2885680">
                <a:moveTo>
                  <a:pt x="0" y="0"/>
                </a:moveTo>
                <a:lnTo>
                  <a:pt x="2885680" y="0"/>
                </a:lnTo>
                <a:lnTo>
                  <a:pt x="2885680" y="3157412"/>
                </a:lnTo>
                <a:lnTo>
                  <a:pt x="0" y="31574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167" t="-38263" r="-12901" b="-19209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7636695" y="9554406"/>
            <a:ext cx="1271371" cy="538684"/>
            <a:chOff x="0" y="0"/>
            <a:chExt cx="1695162" cy="718245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000717" cy="718245"/>
              <a:chOff x="0" y="0"/>
              <a:chExt cx="197672" cy="14187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97672" cy="141876"/>
              </a:xfrm>
              <a:custGeom>
                <a:avLst/>
                <a:gdLst/>
                <a:ahLst/>
                <a:cxnLst/>
                <a:rect r="r" b="b" t="t" l="l"/>
                <a:pathLst>
                  <a:path h="141876" w="197672">
                    <a:moveTo>
                      <a:pt x="0" y="0"/>
                    </a:moveTo>
                    <a:lnTo>
                      <a:pt x="197672" y="0"/>
                    </a:lnTo>
                    <a:lnTo>
                      <a:pt x="197672" y="141876"/>
                    </a:lnTo>
                    <a:lnTo>
                      <a:pt x="0" y="14187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57150"/>
                <a:ext cx="197672" cy="19902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0" y="-57150"/>
              <a:ext cx="1695162" cy="774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97"/>
                </a:lnSpc>
                <a:spcBef>
                  <a:spcPct val="0"/>
                </a:spcBef>
              </a:pPr>
              <a:r>
                <a:rPr lang="en-US" b="true" sz="3569">
                  <a:solidFill>
                    <a:srgbClr val="08377C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03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931054" y="3836473"/>
            <a:ext cx="3376602" cy="3571040"/>
            <a:chOff x="0" y="0"/>
            <a:chExt cx="1478593" cy="156373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78593" cy="1563737"/>
            </a:xfrm>
            <a:custGeom>
              <a:avLst/>
              <a:gdLst/>
              <a:ahLst/>
              <a:cxnLst/>
              <a:rect r="r" b="b" t="t" l="l"/>
              <a:pathLst>
                <a:path h="1563737" w="1478593">
                  <a:moveTo>
                    <a:pt x="0" y="0"/>
                  </a:moveTo>
                  <a:lnTo>
                    <a:pt x="1478593" y="0"/>
                  </a:lnTo>
                  <a:lnTo>
                    <a:pt x="1478593" y="1563737"/>
                  </a:lnTo>
                  <a:lnTo>
                    <a:pt x="0" y="1563737"/>
                  </a:lnTo>
                  <a:close/>
                </a:path>
              </a:pathLst>
            </a:custGeom>
            <a:solidFill>
              <a:srgbClr val="A7B4D1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478593" cy="16018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658593" y="3836473"/>
            <a:ext cx="3376602" cy="3571040"/>
            <a:chOff x="0" y="0"/>
            <a:chExt cx="1478593" cy="156373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478593" cy="1563737"/>
            </a:xfrm>
            <a:custGeom>
              <a:avLst/>
              <a:gdLst/>
              <a:ahLst/>
              <a:cxnLst/>
              <a:rect r="r" b="b" t="t" l="l"/>
              <a:pathLst>
                <a:path h="1563737" w="1478593">
                  <a:moveTo>
                    <a:pt x="0" y="0"/>
                  </a:moveTo>
                  <a:lnTo>
                    <a:pt x="1478593" y="0"/>
                  </a:lnTo>
                  <a:lnTo>
                    <a:pt x="1478593" y="1563737"/>
                  </a:lnTo>
                  <a:lnTo>
                    <a:pt x="0" y="1563737"/>
                  </a:lnTo>
                  <a:close/>
                </a:path>
              </a:pathLst>
            </a:custGeom>
            <a:solidFill>
              <a:srgbClr val="A7B4D1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478593" cy="16018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3386131" y="3836473"/>
            <a:ext cx="3376602" cy="3571040"/>
            <a:chOff x="0" y="0"/>
            <a:chExt cx="1478593" cy="156373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478593" cy="1563737"/>
            </a:xfrm>
            <a:custGeom>
              <a:avLst/>
              <a:gdLst/>
              <a:ahLst/>
              <a:cxnLst/>
              <a:rect r="r" b="b" t="t" l="l"/>
              <a:pathLst>
                <a:path h="1563737" w="1478593">
                  <a:moveTo>
                    <a:pt x="0" y="0"/>
                  </a:moveTo>
                  <a:lnTo>
                    <a:pt x="1478593" y="0"/>
                  </a:lnTo>
                  <a:lnTo>
                    <a:pt x="1478593" y="1563737"/>
                  </a:lnTo>
                  <a:lnTo>
                    <a:pt x="0" y="1563737"/>
                  </a:lnTo>
                  <a:close/>
                </a:path>
              </a:pathLst>
            </a:custGeom>
            <a:solidFill>
              <a:srgbClr val="A7B4D1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478593" cy="16018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6146111" y="4057902"/>
            <a:ext cx="2997889" cy="3181126"/>
          </a:xfrm>
          <a:custGeom>
            <a:avLst/>
            <a:gdLst/>
            <a:ahLst/>
            <a:cxnLst/>
            <a:rect r="r" b="b" t="t" l="l"/>
            <a:pathLst>
              <a:path h="3181126" w="2997889">
                <a:moveTo>
                  <a:pt x="0" y="0"/>
                </a:moveTo>
                <a:lnTo>
                  <a:pt x="2997889" y="0"/>
                </a:lnTo>
                <a:lnTo>
                  <a:pt x="2997889" y="3181126"/>
                </a:lnTo>
                <a:lnTo>
                  <a:pt x="0" y="31811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791" t="-14656" r="-12364" b="-43289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9865534" y="4032753"/>
            <a:ext cx="2976918" cy="3178479"/>
          </a:xfrm>
          <a:custGeom>
            <a:avLst/>
            <a:gdLst/>
            <a:ahLst/>
            <a:cxnLst/>
            <a:rect r="r" b="b" t="t" l="l"/>
            <a:pathLst>
              <a:path h="3178479" w="2976918">
                <a:moveTo>
                  <a:pt x="0" y="0"/>
                </a:moveTo>
                <a:lnTo>
                  <a:pt x="2976918" y="0"/>
                </a:lnTo>
                <a:lnTo>
                  <a:pt x="2976918" y="3178480"/>
                </a:lnTo>
                <a:lnTo>
                  <a:pt x="0" y="31784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212" t="-8235" r="-7834" b="-452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3549545" y="3997539"/>
            <a:ext cx="3020526" cy="3248908"/>
          </a:xfrm>
          <a:custGeom>
            <a:avLst/>
            <a:gdLst/>
            <a:ahLst/>
            <a:cxnLst/>
            <a:rect r="r" b="b" t="t" l="l"/>
            <a:pathLst>
              <a:path h="3248908" w="3020526">
                <a:moveTo>
                  <a:pt x="0" y="0"/>
                </a:moveTo>
                <a:lnTo>
                  <a:pt x="3020526" y="0"/>
                </a:lnTo>
                <a:lnTo>
                  <a:pt x="3020526" y="3248908"/>
                </a:lnTo>
                <a:lnTo>
                  <a:pt x="0" y="32489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2028047" y="7447945"/>
            <a:ext cx="3727539" cy="821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3"/>
              </a:lnSpc>
            </a:pPr>
            <a:r>
              <a:rPr lang="en-US" sz="2345" b="true">
                <a:solidFill>
                  <a:srgbClr val="052A47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Nafisa Nawal Moumita</a:t>
            </a:r>
          </a:p>
          <a:p>
            <a:pPr algn="ctr">
              <a:lnSpc>
                <a:spcPts val="3283"/>
              </a:lnSpc>
              <a:spcBef>
                <a:spcPct val="0"/>
              </a:spcBef>
            </a:pPr>
            <a:r>
              <a:rPr lang="en-US" b="true" sz="2345">
                <a:solidFill>
                  <a:srgbClr val="052A47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ID: 210042130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49265" y="1721493"/>
            <a:ext cx="9951841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9119"/>
              </a:lnSpc>
              <a:spcBef>
                <a:spcPct val="0"/>
              </a:spcBef>
            </a:pPr>
            <a:r>
              <a:rPr lang="en-US" b="true" sz="7599" spc="273">
                <a:solidFill>
                  <a:srgbClr val="052A47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Team Information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755586" y="7447945"/>
            <a:ext cx="3727539" cy="821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3"/>
              </a:lnSpc>
            </a:pPr>
            <a:r>
              <a:rPr lang="en-US" sz="2345" b="true">
                <a:solidFill>
                  <a:srgbClr val="052A47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Antara Arifa Mullick</a:t>
            </a:r>
          </a:p>
          <a:p>
            <a:pPr algn="ctr">
              <a:lnSpc>
                <a:spcPts val="3283"/>
              </a:lnSpc>
              <a:spcBef>
                <a:spcPct val="0"/>
              </a:spcBef>
            </a:pPr>
            <a:r>
              <a:rPr lang="en-US" b="true" sz="2345">
                <a:solidFill>
                  <a:srgbClr val="052A47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ID: 210042132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483124" y="7447945"/>
            <a:ext cx="3727539" cy="821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3"/>
              </a:lnSpc>
            </a:pPr>
            <a:r>
              <a:rPr lang="en-US" sz="2345" b="true">
                <a:solidFill>
                  <a:srgbClr val="052A47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Hasin Mahtab Alvee</a:t>
            </a:r>
          </a:p>
          <a:p>
            <a:pPr algn="ctr">
              <a:lnSpc>
                <a:spcPts val="3283"/>
              </a:lnSpc>
              <a:spcBef>
                <a:spcPct val="0"/>
              </a:spcBef>
            </a:pPr>
            <a:r>
              <a:rPr lang="en-US" b="true" sz="2345">
                <a:solidFill>
                  <a:srgbClr val="052A47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ID: 210042174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210663" y="7447945"/>
            <a:ext cx="3727539" cy="821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3"/>
              </a:lnSpc>
            </a:pPr>
            <a:r>
              <a:rPr lang="en-US" sz="2345" b="true">
                <a:solidFill>
                  <a:srgbClr val="052A47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Atik Shahriar Ovi</a:t>
            </a:r>
          </a:p>
          <a:p>
            <a:pPr algn="ctr">
              <a:lnSpc>
                <a:spcPts val="3283"/>
              </a:lnSpc>
              <a:spcBef>
                <a:spcPct val="0"/>
              </a:spcBef>
            </a:pPr>
            <a:r>
              <a:rPr lang="en-US" b="true" sz="2345">
                <a:solidFill>
                  <a:srgbClr val="052A47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ID: 210042176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108079" y="9326673"/>
            <a:ext cx="7734963" cy="6698478"/>
            <a:chOff x="0" y="0"/>
            <a:chExt cx="6350000" cy="5499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4762500" y="2749550"/>
                  </a:moveTo>
                  <a:lnTo>
                    <a:pt x="3175000" y="0"/>
                  </a:lnTo>
                  <a:lnTo>
                    <a:pt x="1587500" y="2749550"/>
                  </a:lnTo>
                  <a:lnTo>
                    <a:pt x="0" y="549910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-3053120" y="4715911"/>
            <a:ext cx="8163640" cy="8163607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52A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" id="6"/>
          <p:cNvSpPr/>
          <p:nvPr/>
        </p:nvSpPr>
        <p:spPr>
          <a:xfrm flipH="false" flipV="true" rot="-10800000">
            <a:off x="13707950" y="0"/>
            <a:ext cx="7102699" cy="3310574"/>
          </a:xfrm>
          <a:custGeom>
            <a:avLst/>
            <a:gdLst/>
            <a:ahLst/>
            <a:cxnLst/>
            <a:rect r="r" b="b" t="t" l="l"/>
            <a:pathLst>
              <a:path h="3310574" w="7102699">
                <a:moveTo>
                  <a:pt x="0" y="3310574"/>
                </a:moveTo>
                <a:lnTo>
                  <a:pt x="7102700" y="3310574"/>
                </a:lnTo>
                <a:lnTo>
                  <a:pt x="7102700" y="0"/>
                </a:lnTo>
                <a:lnTo>
                  <a:pt x="0" y="0"/>
                </a:lnTo>
                <a:lnTo>
                  <a:pt x="0" y="331057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2692799" y="1376999"/>
            <a:ext cx="7968507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679"/>
              </a:lnSpc>
              <a:spcBef>
                <a:spcPct val="0"/>
              </a:spcBef>
            </a:pPr>
            <a:r>
              <a:rPr lang="en-US" b="true" sz="6399" spc="23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PROJECT OVERVIEW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19362" y="4490716"/>
            <a:ext cx="10995105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135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 Pub/Sub IPC enables asynchronous, decoupled messaging among processes, widely used in </a:t>
            </a:r>
            <a:r>
              <a:rPr lang="en-US" sz="3000" spc="135">
                <a:solidFill>
                  <a:srgbClr val="4DBF38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ROS</a:t>
            </a:r>
            <a:r>
              <a:rPr lang="en-US" sz="3000" spc="135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. </a:t>
            </a:r>
          </a:p>
          <a:p>
            <a:pPr algn="l">
              <a:lnSpc>
                <a:spcPts val="4200"/>
              </a:lnSpc>
            </a:pPr>
          </a:p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 spc="135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Publishers send messages to all active subscribers of a topic, ensuring non-blocking delivery.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7636695" y="9554406"/>
            <a:ext cx="1271371" cy="538684"/>
            <a:chOff x="0" y="0"/>
            <a:chExt cx="1695162" cy="718245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000717" cy="718245"/>
              <a:chOff x="0" y="0"/>
              <a:chExt cx="197672" cy="141876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97672" cy="141876"/>
              </a:xfrm>
              <a:custGeom>
                <a:avLst/>
                <a:gdLst/>
                <a:ahLst/>
                <a:cxnLst/>
                <a:rect r="r" b="b" t="t" l="l"/>
                <a:pathLst>
                  <a:path h="141876" w="197672">
                    <a:moveTo>
                      <a:pt x="0" y="0"/>
                    </a:moveTo>
                    <a:lnTo>
                      <a:pt x="197672" y="0"/>
                    </a:lnTo>
                    <a:lnTo>
                      <a:pt x="197672" y="141876"/>
                    </a:lnTo>
                    <a:lnTo>
                      <a:pt x="0" y="14187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197672" cy="19902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0" y="-57150"/>
              <a:ext cx="1695162" cy="774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97"/>
                </a:lnSpc>
                <a:spcBef>
                  <a:spcPct val="0"/>
                </a:spcBef>
              </a:pPr>
              <a:r>
                <a:rPr lang="en-US" b="true" sz="3569">
                  <a:solidFill>
                    <a:srgbClr val="08377C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04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2240598" y="5523290"/>
            <a:ext cx="6548875" cy="6548849"/>
            <a:chOff x="0" y="0"/>
            <a:chExt cx="6350000" cy="63499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4DBF38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019606">
            <a:off x="13580842" y="-1136129"/>
            <a:ext cx="3889773" cy="12559257"/>
          </a:xfrm>
          <a:custGeom>
            <a:avLst/>
            <a:gdLst/>
            <a:ahLst/>
            <a:cxnLst/>
            <a:rect r="r" b="b" t="t" l="l"/>
            <a:pathLst>
              <a:path h="12559257" w="3889773">
                <a:moveTo>
                  <a:pt x="0" y="0"/>
                </a:moveTo>
                <a:lnTo>
                  <a:pt x="3889773" y="0"/>
                </a:lnTo>
                <a:lnTo>
                  <a:pt x="3889773" y="12559258"/>
                </a:lnTo>
                <a:lnTo>
                  <a:pt x="0" y="12559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5794" t="-40822" r="0" b="-5299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822567" y="-634385"/>
            <a:ext cx="8368262" cy="11555770"/>
            <a:chOff x="0" y="0"/>
            <a:chExt cx="4598435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98435" cy="6350000"/>
            </a:xfrm>
            <a:custGeom>
              <a:avLst/>
              <a:gdLst/>
              <a:ahLst/>
              <a:cxnLst/>
              <a:rect r="r" b="b" t="t" l="l"/>
              <a:pathLst>
                <a:path h="6350000" w="4598435">
                  <a:moveTo>
                    <a:pt x="4598435" y="0"/>
                  </a:moveTo>
                  <a:lnTo>
                    <a:pt x="2943725" y="6350000"/>
                  </a:lnTo>
                  <a:lnTo>
                    <a:pt x="0" y="6350000"/>
                  </a:lnTo>
                  <a:lnTo>
                    <a:pt x="1635448" y="0"/>
                  </a:lnTo>
                  <a:lnTo>
                    <a:pt x="4598435" y="0"/>
                  </a:lnTo>
                  <a:close/>
                </a:path>
              </a:pathLst>
            </a:custGeom>
            <a:blipFill>
              <a:blip r:embed="rId4"/>
              <a:stretch>
                <a:fillRect l="-53632" t="0" r="-53632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6815486" y="6369357"/>
            <a:ext cx="2945028" cy="5777885"/>
            <a:chOff x="0" y="0"/>
            <a:chExt cx="406400" cy="7973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797321"/>
            </a:xfrm>
            <a:custGeom>
              <a:avLst/>
              <a:gdLst/>
              <a:ahLst/>
              <a:cxnLst/>
              <a:rect r="r" b="b" t="t" l="l"/>
              <a:pathLst>
                <a:path h="797321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797321"/>
                  </a:lnTo>
                  <a:lnTo>
                    <a:pt x="0" y="7973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8377C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203200" cy="8354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666846" y="-359996"/>
            <a:ext cx="3429997" cy="6729353"/>
            <a:chOff x="0" y="0"/>
            <a:chExt cx="406400" cy="79732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6400" cy="797321"/>
            </a:xfrm>
            <a:custGeom>
              <a:avLst/>
              <a:gdLst/>
              <a:ahLst/>
              <a:cxnLst/>
              <a:rect r="r" b="b" t="t" l="l"/>
              <a:pathLst>
                <a:path h="797321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797321"/>
                  </a:lnTo>
                  <a:lnTo>
                    <a:pt x="0" y="7973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8377C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203200" cy="8354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146391" y="-634385"/>
            <a:ext cx="1379338" cy="2706139"/>
            <a:chOff x="0" y="0"/>
            <a:chExt cx="406400" cy="79732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6400" cy="797321"/>
            </a:xfrm>
            <a:custGeom>
              <a:avLst/>
              <a:gdLst/>
              <a:ahLst/>
              <a:cxnLst/>
              <a:rect r="r" b="b" t="t" l="l"/>
              <a:pathLst>
                <a:path h="797321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797321"/>
                  </a:lnTo>
                  <a:lnTo>
                    <a:pt x="0" y="7973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203200" cy="8354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7636695" y="9497256"/>
            <a:ext cx="651305" cy="595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7"/>
              </a:lnSpc>
              <a:spcBef>
                <a:spcPct val="0"/>
              </a:spcBef>
            </a:pPr>
            <a:r>
              <a:rPr lang="en-US" b="true" sz="3569">
                <a:solidFill>
                  <a:srgbClr val="FFFBF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63151" y="3690584"/>
            <a:ext cx="9494012" cy="3701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2140" indent="-361070" lvl="1">
              <a:lnSpc>
                <a:spcPts val="5920"/>
              </a:lnSpc>
              <a:buFont typeface="Arial"/>
              <a:buChar char="•"/>
            </a:pPr>
            <a:r>
              <a:rPr lang="en-US" sz="3344" spc="150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Topic-Based Messaging</a:t>
            </a:r>
          </a:p>
          <a:p>
            <a:pPr algn="l" marL="722140" indent="-361070" lvl="1">
              <a:lnSpc>
                <a:spcPts val="5920"/>
              </a:lnSpc>
              <a:buFont typeface="Arial"/>
              <a:buChar char="•"/>
            </a:pPr>
            <a:r>
              <a:rPr lang="en-US" sz="3344" spc="150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Non-Blocking Message Broadcasting</a:t>
            </a:r>
          </a:p>
          <a:p>
            <a:pPr algn="l" marL="722140" indent="-361070" lvl="1">
              <a:lnSpc>
                <a:spcPts val="5920"/>
              </a:lnSpc>
              <a:buFont typeface="Arial"/>
              <a:buChar char="•"/>
            </a:pPr>
            <a:r>
              <a:rPr lang="en-US" sz="3344" spc="150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Efficient Message Handling</a:t>
            </a:r>
          </a:p>
          <a:p>
            <a:pPr algn="l" marL="722140" indent="-361070" lvl="1">
              <a:lnSpc>
                <a:spcPts val="5920"/>
              </a:lnSpc>
              <a:buFont typeface="Arial"/>
              <a:buChar char="•"/>
            </a:pPr>
            <a:r>
              <a:rPr lang="en-US" sz="3344" spc="150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Streamlined System Call Interface</a:t>
            </a:r>
          </a:p>
          <a:p>
            <a:pPr algn="l" marL="722140" indent="-361070" lvl="1">
              <a:lnSpc>
                <a:spcPts val="5920"/>
              </a:lnSpc>
              <a:buFont typeface="Arial"/>
              <a:buChar char="•"/>
            </a:pPr>
            <a:r>
              <a:rPr lang="en-US" sz="3344" spc="150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Trap-Based Callback Execution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63151" y="1936229"/>
            <a:ext cx="8931749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79"/>
              </a:lnSpc>
              <a:spcBef>
                <a:spcPct val="0"/>
              </a:spcBef>
            </a:pPr>
            <a:r>
              <a:rPr lang="en-US" b="true" sz="6399" spc="23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Goal of our Project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90934" y="-2057400"/>
            <a:ext cx="19917660" cy="3086100"/>
            <a:chOff x="0" y="0"/>
            <a:chExt cx="5245803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45803" cy="812800"/>
            </a:xfrm>
            <a:custGeom>
              <a:avLst/>
              <a:gdLst/>
              <a:ahLst/>
              <a:cxnLst/>
              <a:rect r="r" b="b" t="t" l="l"/>
              <a:pathLst>
                <a:path h="812800" w="5245803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0028" y="9258300"/>
            <a:ext cx="19917660" cy="3086100"/>
            <a:chOff x="0" y="0"/>
            <a:chExt cx="5245803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45803" cy="812800"/>
            </a:xfrm>
            <a:custGeom>
              <a:avLst/>
              <a:gdLst/>
              <a:ahLst/>
              <a:cxnLst/>
              <a:rect r="r" b="b" t="t" l="l"/>
              <a:pathLst>
                <a:path h="812800" w="5245803">
                  <a:moveTo>
                    <a:pt x="0" y="0"/>
                  </a:moveTo>
                  <a:lnTo>
                    <a:pt x="5245803" y="0"/>
                  </a:lnTo>
                  <a:lnTo>
                    <a:pt x="524580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245803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800000">
            <a:off x="13716743" y="8698748"/>
            <a:ext cx="6449593" cy="3224796"/>
            <a:chOff x="0" y="0"/>
            <a:chExt cx="812800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2733509" y="-1612398"/>
            <a:ext cx="6449593" cy="3224796"/>
            <a:chOff x="0" y="0"/>
            <a:chExt cx="812800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791448" y="2916134"/>
            <a:ext cx="12705105" cy="5263121"/>
            <a:chOff x="0" y="0"/>
            <a:chExt cx="16940140" cy="701749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1134842"/>
              <a:ext cx="16940140" cy="4743239"/>
            </a:xfrm>
            <a:custGeom>
              <a:avLst/>
              <a:gdLst/>
              <a:ahLst/>
              <a:cxnLst/>
              <a:rect r="r" b="b" t="t" l="l"/>
              <a:pathLst>
                <a:path h="4743239" w="16940140">
                  <a:moveTo>
                    <a:pt x="0" y="0"/>
                  </a:moveTo>
                  <a:lnTo>
                    <a:pt x="16940140" y="0"/>
                  </a:lnTo>
                  <a:lnTo>
                    <a:pt x="16940140" y="4743239"/>
                  </a:lnTo>
                  <a:lnTo>
                    <a:pt x="0" y="4743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725053" y="5949328"/>
              <a:ext cx="2986073" cy="1068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55"/>
                </a:lnSpc>
                <a:spcBef>
                  <a:spcPct val="0"/>
                </a:spcBef>
              </a:pPr>
              <a:r>
                <a:rPr lang="en-US" b="true" sz="2325" spc="104">
                  <a:solidFill>
                    <a:srgbClr val="2A2E3A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Define Data Structures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3711126" y="-47625"/>
              <a:ext cx="5307845" cy="1068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55"/>
                </a:lnSpc>
                <a:spcBef>
                  <a:spcPct val="0"/>
                </a:spcBef>
              </a:pPr>
              <a:r>
                <a:rPr lang="en-US" b="true" sz="2325" spc="104">
                  <a:solidFill>
                    <a:srgbClr val="2A2E3A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Topic and Subscriber Management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8863139" y="5949328"/>
              <a:ext cx="3525645" cy="1068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55"/>
                </a:lnSpc>
                <a:spcBef>
                  <a:spcPct val="0"/>
                </a:spcBef>
              </a:pPr>
              <a:r>
                <a:rPr lang="en-US" b="true" sz="2325" spc="104">
                  <a:solidFill>
                    <a:srgbClr val="2A2E3A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System Call Integration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2607617" y="-47625"/>
              <a:ext cx="4176856" cy="1068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55"/>
                </a:lnSpc>
                <a:spcBef>
                  <a:spcPct val="0"/>
                </a:spcBef>
              </a:pPr>
              <a:r>
                <a:rPr lang="en-US" b="true" sz="2325" spc="104">
                  <a:solidFill>
                    <a:srgbClr val="2A2E3A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Message Delivery and Callbacks</a:t>
              </a:r>
            </a:p>
          </p:txBody>
        </p:sp>
        <p:sp>
          <p:nvSpPr>
            <p:cNvPr name="Freeform 20" id="20"/>
            <p:cNvSpPr/>
            <p:nvPr/>
          </p:nvSpPr>
          <p:spPr>
            <a:xfrm flipH="false" flipV="false" rot="0">
              <a:off x="1232848" y="2670015"/>
              <a:ext cx="1769580" cy="1677465"/>
            </a:xfrm>
            <a:custGeom>
              <a:avLst/>
              <a:gdLst/>
              <a:ahLst/>
              <a:cxnLst/>
              <a:rect r="r" b="b" t="t" l="l"/>
              <a:pathLst>
                <a:path h="1677465" w="1769580">
                  <a:moveTo>
                    <a:pt x="0" y="0"/>
                  </a:moveTo>
                  <a:lnTo>
                    <a:pt x="1769580" y="0"/>
                  </a:lnTo>
                  <a:lnTo>
                    <a:pt x="1769580" y="1677465"/>
                  </a:lnTo>
                  <a:lnTo>
                    <a:pt x="0" y="1677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9660644" y="2486717"/>
              <a:ext cx="1572069" cy="2044061"/>
            </a:xfrm>
            <a:custGeom>
              <a:avLst/>
              <a:gdLst/>
              <a:ahLst/>
              <a:cxnLst/>
              <a:rect r="r" b="b" t="t" l="l"/>
              <a:pathLst>
                <a:path h="2044061" w="1572069">
                  <a:moveTo>
                    <a:pt x="0" y="0"/>
                  </a:moveTo>
                  <a:lnTo>
                    <a:pt x="1572069" y="0"/>
                  </a:lnTo>
                  <a:lnTo>
                    <a:pt x="1572069" y="2044061"/>
                  </a:lnTo>
                  <a:lnTo>
                    <a:pt x="0" y="20440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3752990" y="2581369"/>
              <a:ext cx="1906760" cy="1854757"/>
            </a:xfrm>
            <a:custGeom>
              <a:avLst/>
              <a:gdLst/>
              <a:ahLst/>
              <a:cxnLst/>
              <a:rect r="r" b="b" t="t" l="l"/>
              <a:pathLst>
                <a:path h="1854757" w="1906760">
                  <a:moveTo>
                    <a:pt x="0" y="0"/>
                  </a:moveTo>
                  <a:lnTo>
                    <a:pt x="1906759" y="0"/>
                  </a:lnTo>
                  <a:lnTo>
                    <a:pt x="1906759" y="1854757"/>
                  </a:lnTo>
                  <a:lnTo>
                    <a:pt x="0" y="1854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527892" y="2581369"/>
              <a:ext cx="1618151" cy="1618151"/>
            </a:xfrm>
            <a:custGeom>
              <a:avLst/>
              <a:gdLst/>
              <a:ahLst/>
              <a:cxnLst/>
              <a:rect r="r" b="b" t="t" l="l"/>
              <a:pathLst>
                <a:path h="1618151" w="1618151">
                  <a:moveTo>
                    <a:pt x="0" y="0"/>
                  </a:moveTo>
                  <a:lnTo>
                    <a:pt x="1618152" y="0"/>
                  </a:lnTo>
                  <a:lnTo>
                    <a:pt x="1618152" y="1618151"/>
                  </a:lnTo>
                  <a:lnTo>
                    <a:pt x="0" y="16181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4029289" y="1377466"/>
            <a:ext cx="10753532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3"/>
              </a:lnSpc>
              <a:spcBef>
                <a:spcPct val="0"/>
              </a:spcBef>
            </a:pPr>
            <a:r>
              <a:rPr lang="en-US" b="true" sz="6669" spc="24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Implementation Plan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636695" y="9497256"/>
            <a:ext cx="651305" cy="595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7"/>
              </a:lnSpc>
              <a:spcBef>
                <a:spcPct val="0"/>
              </a:spcBef>
            </a:pPr>
            <a:r>
              <a:rPr lang="en-US" b="true" sz="3569">
                <a:solidFill>
                  <a:srgbClr val="FFFBF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666813"/>
            <a:ext cx="18288000" cy="4053739"/>
            <a:chOff x="0" y="0"/>
            <a:chExt cx="4816593" cy="10676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67651"/>
            </a:xfrm>
            <a:custGeom>
              <a:avLst/>
              <a:gdLst/>
              <a:ahLst/>
              <a:cxnLst/>
              <a:rect r="r" b="b" t="t" l="l"/>
              <a:pathLst>
                <a:path h="106765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67651"/>
                  </a:lnTo>
                  <a:lnTo>
                    <a:pt x="0" y="1067651"/>
                  </a:lnTo>
                  <a:close/>
                </a:path>
              </a:pathLst>
            </a:custGeom>
            <a:solidFill>
              <a:srgbClr val="052A47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105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-666813"/>
            <a:ext cx="18288000" cy="4053739"/>
          </a:xfrm>
          <a:custGeom>
            <a:avLst/>
            <a:gdLst/>
            <a:ahLst/>
            <a:cxnLst/>
            <a:rect r="r" b="b" t="t" l="l"/>
            <a:pathLst>
              <a:path h="4053739" w="18288000">
                <a:moveTo>
                  <a:pt x="0" y="0"/>
                </a:moveTo>
                <a:lnTo>
                  <a:pt x="18288000" y="0"/>
                </a:lnTo>
                <a:lnTo>
                  <a:pt x="18288000" y="4053739"/>
                </a:lnTo>
                <a:lnTo>
                  <a:pt x="0" y="4053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 l="0" t="-25349" r="0" b="-17522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10972" y="757791"/>
            <a:ext cx="7772790" cy="2030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10"/>
              </a:lnSpc>
              <a:spcBef>
                <a:spcPct val="0"/>
              </a:spcBef>
            </a:pPr>
            <a:r>
              <a:rPr lang="en-US" b="true" sz="6675" spc="240">
                <a:solidFill>
                  <a:srgbClr val="FFFBFB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Prominent Functions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682333" y="-2691499"/>
            <a:ext cx="9619282" cy="5963955"/>
          </a:xfrm>
          <a:custGeom>
            <a:avLst/>
            <a:gdLst/>
            <a:ahLst/>
            <a:cxnLst/>
            <a:rect r="r" b="b" t="t" l="l"/>
            <a:pathLst>
              <a:path h="5963955" w="9619282">
                <a:moveTo>
                  <a:pt x="0" y="0"/>
                </a:moveTo>
                <a:lnTo>
                  <a:pt x="9619282" y="0"/>
                </a:lnTo>
                <a:lnTo>
                  <a:pt x="9619282" y="5963955"/>
                </a:lnTo>
                <a:lnTo>
                  <a:pt x="0" y="5963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8796608" y="-871853"/>
            <a:ext cx="5903940" cy="3660443"/>
          </a:xfrm>
          <a:custGeom>
            <a:avLst/>
            <a:gdLst/>
            <a:ahLst/>
            <a:cxnLst/>
            <a:rect r="r" b="b" t="t" l="l"/>
            <a:pathLst>
              <a:path h="3660443" w="5903940">
                <a:moveTo>
                  <a:pt x="0" y="0"/>
                </a:moveTo>
                <a:lnTo>
                  <a:pt x="5903940" y="0"/>
                </a:lnTo>
                <a:lnTo>
                  <a:pt x="5903940" y="3660443"/>
                </a:lnTo>
                <a:lnTo>
                  <a:pt x="0" y="36604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9" id="9"/>
          <p:cNvGrpSpPr/>
          <p:nvPr/>
        </p:nvGrpSpPr>
        <p:grpSpPr>
          <a:xfrm rot="0">
            <a:off x="17636695" y="9554406"/>
            <a:ext cx="651305" cy="538684"/>
            <a:chOff x="0" y="0"/>
            <a:chExt cx="868407" cy="718245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512653" cy="718245"/>
              <a:chOff x="0" y="0"/>
              <a:chExt cx="101265" cy="141876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01265" cy="141876"/>
              </a:xfrm>
              <a:custGeom>
                <a:avLst/>
                <a:gdLst/>
                <a:ahLst/>
                <a:cxnLst/>
                <a:rect r="r" b="b" t="t" l="l"/>
                <a:pathLst>
                  <a:path h="141876" w="101265">
                    <a:moveTo>
                      <a:pt x="0" y="0"/>
                    </a:moveTo>
                    <a:lnTo>
                      <a:pt x="101265" y="0"/>
                    </a:lnTo>
                    <a:lnTo>
                      <a:pt x="101265" y="141876"/>
                    </a:lnTo>
                    <a:lnTo>
                      <a:pt x="0" y="14187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101265" cy="19902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0" y="-57150"/>
              <a:ext cx="868407" cy="774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97"/>
                </a:lnSpc>
                <a:spcBef>
                  <a:spcPct val="0"/>
                </a:spcBef>
              </a:pPr>
              <a:r>
                <a:rPr lang="en-US" b="true" sz="3569">
                  <a:solidFill>
                    <a:srgbClr val="08377C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07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23972" y="4775020"/>
            <a:ext cx="5982652" cy="2887460"/>
            <a:chOff x="0" y="0"/>
            <a:chExt cx="7976870" cy="3849947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1823826" y="1452399"/>
              <a:ext cx="4329218" cy="23975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734059" indent="-367030" lvl="1">
                <a:lnSpc>
                  <a:spcPts val="475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sys_sub()</a:t>
              </a:r>
            </a:p>
            <a:p>
              <a:pPr algn="l" marL="734059" indent="-367030" lvl="1">
                <a:lnSpc>
                  <a:spcPts val="475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sys_pub()</a:t>
              </a:r>
            </a:p>
            <a:p>
              <a:pPr algn="l" marL="734059" indent="-367030" lvl="1">
                <a:lnSpc>
                  <a:spcPts val="475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sys_unsub()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95250"/>
              <a:ext cx="7976870" cy="10189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439"/>
                </a:lnSpc>
              </a:pPr>
              <a:r>
                <a:rPr lang="en-US" sz="4599" b="true">
                  <a:solidFill>
                    <a:srgbClr val="000000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Core Functionalities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968545" y="4775020"/>
            <a:ext cx="8395483" cy="2581708"/>
            <a:chOff x="0" y="0"/>
            <a:chExt cx="11193977" cy="3442277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2057325" y="1860069"/>
              <a:ext cx="7079326" cy="1582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734059" indent="-367030" lvl="1">
                <a:lnSpc>
                  <a:spcPts val="475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topic_subscribe()</a:t>
              </a:r>
            </a:p>
            <a:p>
              <a:pPr algn="l" marL="734059" indent="-367030" lvl="1">
                <a:lnSpc>
                  <a:spcPts val="475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topic_unsubscribe()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-95250"/>
              <a:ext cx="11193977" cy="10189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439"/>
                </a:lnSpc>
              </a:pPr>
              <a:r>
                <a:rPr lang="en-US" sz="4599" b="true">
                  <a:solidFill>
                    <a:srgbClr val="000000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Subscribers and Publishers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5446278" y="-1685650"/>
            <a:ext cx="6145089" cy="7288971"/>
            <a:chOff x="0" y="0"/>
            <a:chExt cx="1618460" cy="1919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18460" cy="1919729"/>
            </a:xfrm>
            <a:custGeom>
              <a:avLst/>
              <a:gdLst/>
              <a:ahLst/>
              <a:cxnLst/>
              <a:rect r="r" b="b" t="t" l="l"/>
              <a:pathLst>
                <a:path h="1919729" w="1618460">
                  <a:moveTo>
                    <a:pt x="0" y="0"/>
                  </a:moveTo>
                  <a:lnTo>
                    <a:pt x="1618460" y="0"/>
                  </a:lnTo>
                  <a:lnTo>
                    <a:pt x="1618460" y="1919729"/>
                  </a:lnTo>
                  <a:lnTo>
                    <a:pt x="0" y="1919729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618460" cy="19673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5400000">
            <a:off x="11941502" y="839372"/>
            <a:ext cx="9619282" cy="5963955"/>
          </a:xfrm>
          <a:custGeom>
            <a:avLst/>
            <a:gdLst/>
            <a:ahLst/>
            <a:cxnLst/>
            <a:rect r="r" b="b" t="t" l="l"/>
            <a:pathLst>
              <a:path h="5963955" w="9619282">
                <a:moveTo>
                  <a:pt x="0" y="0"/>
                </a:moveTo>
                <a:lnTo>
                  <a:pt x="9619281" y="0"/>
                </a:lnTo>
                <a:lnTo>
                  <a:pt x="9619281" y="5963955"/>
                </a:lnTo>
                <a:lnTo>
                  <a:pt x="0" y="59639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8117627">
            <a:off x="-3075279" y="6921441"/>
            <a:ext cx="4145058" cy="4916643"/>
            <a:chOff x="0" y="0"/>
            <a:chExt cx="1618460" cy="19197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18460" cy="1919729"/>
            </a:xfrm>
            <a:custGeom>
              <a:avLst/>
              <a:gdLst/>
              <a:ahLst/>
              <a:cxnLst/>
              <a:rect r="r" b="b" t="t" l="l"/>
              <a:pathLst>
                <a:path h="1919729" w="1618460">
                  <a:moveTo>
                    <a:pt x="0" y="0"/>
                  </a:moveTo>
                  <a:lnTo>
                    <a:pt x="1618460" y="0"/>
                  </a:lnTo>
                  <a:lnTo>
                    <a:pt x="1618460" y="1919729"/>
                  </a:lnTo>
                  <a:lnTo>
                    <a:pt x="0" y="1919729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618460" cy="19673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5382372">
            <a:off x="-3048223" y="6118130"/>
            <a:ext cx="6488511" cy="4022877"/>
          </a:xfrm>
          <a:custGeom>
            <a:avLst/>
            <a:gdLst/>
            <a:ahLst/>
            <a:cxnLst/>
            <a:rect r="r" b="b" t="t" l="l"/>
            <a:pathLst>
              <a:path h="4022877" w="6488511">
                <a:moveTo>
                  <a:pt x="0" y="0"/>
                </a:moveTo>
                <a:lnTo>
                  <a:pt x="6488511" y="0"/>
                </a:lnTo>
                <a:lnTo>
                  <a:pt x="6488511" y="4022877"/>
                </a:lnTo>
                <a:lnTo>
                  <a:pt x="0" y="4022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5069357" y="4333875"/>
            <a:ext cx="8149287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2629"/>
              </a:lnSpc>
              <a:spcBef>
                <a:spcPct val="0"/>
              </a:spcBef>
            </a:pPr>
            <a:r>
              <a:rPr lang="en-US" b="true" sz="10524" spc="378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Thank You!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7636695" y="9554406"/>
            <a:ext cx="651305" cy="538684"/>
            <a:chOff x="0" y="0"/>
            <a:chExt cx="868407" cy="718245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512653" cy="718245"/>
              <a:chOff x="0" y="0"/>
              <a:chExt cx="101265" cy="14187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1265" cy="141876"/>
              </a:xfrm>
              <a:custGeom>
                <a:avLst/>
                <a:gdLst/>
                <a:ahLst/>
                <a:cxnLst/>
                <a:rect r="r" b="b" t="t" l="l"/>
                <a:pathLst>
                  <a:path h="141876" w="101265">
                    <a:moveTo>
                      <a:pt x="0" y="0"/>
                    </a:moveTo>
                    <a:lnTo>
                      <a:pt x="101265" y="0"/>
                    </a:lnTo>
                    <a:lnTo>
                      <a:pt x="101265" y="141876"/>
                    </a:lnTo>
                    <a:lnTo>
                      <a:pt x="0" y="14187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101265" cy="19902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-57150"/>
              <a:ext cx="868407" cy="774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97"/>
                </a:lnSpc>
                <a:spcBef>
                  <a:spcPct val="0"/>
                </a:spcBef>
              </a:pPr>
              <a:r>
                <a:rPr lang="en-US" b="true" sz="3569">
                  <a:solidFill>
                    <a:srgbClr val="08377C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08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DAGhoBx2uOY</dc:identifier>
  <dcterms:modified xsi:type="dcterms:W3CDTF">2011-08-01T06:04:30Z</dcterms:modified>
  <cp:revision>1</cp:revision>
  <dc:title>Pub/Sub Slide</dc:title>
</cp:coreProperties>
</file>